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6858000" cy="12192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60" d="100"/>
          <a:sy n="60" d="100"/>
        </p:scale>
        <p:origin x="2136" y="-6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0FA58-087D-4D35-A4F8-293303E9114E}" type="datetimeFigureOut">
              <a:rPr lang="pl-PL" smtClean="0"/>
              <a:t>17.04.2020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44B39D-9E69-4409-B445-3CB1872ACFF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123704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0FA58-087D-4D35-A4F8-293303E9114E}" type="datetimeFigureOut">
              <a:rPr lang="pl-PL" smtClean="0"/>
              <a:t>17.04.2020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44B39D-9E69-4409-B445-3CB1872ACFF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253652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8159048"/>
            <a:ext cx="5915025" cy="266699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0FA58-087D-4D35-A4F8-293303E9114E}" type="datetimeFigureOut">
              <a:rPr lang="pl-PL" smtClean="0"/>
              <a:t>17.04.2020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44B39D-9E69-4409-B445-3CB1872ACFF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437326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0FA58-087D-4D35-A4F8-293303E9114E}" type="datetimeFigureOut">
              <a:rPr lang="pl-PL" smtClean="0"/>
              <a:t>17.04.2020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44B39D-9E69-4409-B445-3CB1872ACFF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089912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0FA58-087D-4D35-A4F8-293303E9114E}" type="datetimeFigureOut">
              <a:rPr lang="pl-PL" smtClean="0"/>
              <a:t>17.04.2020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44B39D-9E69-4409-B445-3CB1872ACFF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447621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0FA58-087D-4D35-A4F8-293303E9114E}" type="datetimeFigureOut">
              <a:rPr lang="pl-PL" smtClean="0"/>
              <a:t>17.04.2020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44B39D-9E69-4409-B445-3CB1872ACFF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730951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0FA58-087D-4D35-A4F8-293303E9114E}" type="datetimeFigureOut">
              <a:rPr lang="pl-PL" smtClean="0"/>
              <a:t>17.04.2020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44B39D-9E69-4409-B445-3CB1872ACFF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7520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755425"/>
            <a:ext cx="3471863" cy="866422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0FA58-087D-4D35-A4F8-293303E9114E}" type="datetimeFigureOut">
              <a:rPr lang="pl-PL" smtClean="0"/>
              <a:t>17.04.2020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44B39D-9E69-4409-B445-3CB1872ACFF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941580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755425"/>
            <a:ext cx="3471863" cy="866422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0FA58-087D-4D35-A4F8-293303E9114E}" type="datetimeFigureOut">
              <a:rPr lang="pl-PL" smtClean="0"/>
              <a:t>17.04.2020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44B39D-9E69-4409-B445-3CB1872ACFF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587752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0FA58-087D-4D35-A4F8-293303E9114E}" type="datetimeFigureOut">
              <a:rPr lang="pl-PL" smtClean="0"/>
              <a:t>17.04.2020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44B39D-9E69-4409-B445-3CB1872ACFF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806149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649111"/>
            <a:ext cx="1478756" cy="10332156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649111"/>
            <a:ext cx="4350544" cy="10332156"/>
          </a:xfrm>
        </p:spPr>
        <p:txBody>
          <a:bodyPr vert="eaVert"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0FA58-087D-4D35-A4F8-293303E9114E}" type="datetimeFigureOut">
              <a:rPr lang="pl-PL" smtClean="0"/>
              <a:t>17.04.2020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44B39D-9E69-4409-B445-3CB1872ACFF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294901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00FA58-087D-4D35-A4F8-293303E9114E}" type="datetimeFigureOut">
              <a:rPr lang="pl-PL" smtClean="0"/>
              <a:t>17.04.2020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44B39D-9E69-4409-B445-3CB1872ACFF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54697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514350" y="2518852"/>
            <a:ext cx="5829300" cy="753534"/>
          </a:xfrm>
        </p:spPr>
        <p:txBody>
          <a:bodyPr/>
          <a:lstStyle/>
          <a:p>
            <a:r>
              <a:rPr lang="pl-PL" dirty="0" smtClean="0"/>
              <a:t>ZDALNA LOGOPEDIA</a:t>
            </a: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857250" y="3395133"/>
            <a:ext cx="5143500" cy="2943577"/>
          </a:xfrm>
        </p:spPr>
        <p:txBody>
          <a:bodyPr/>
          <a:lstStyle/>
          <a:p>
            <a:r>
              <a:rPr lang="pl-PL" dirty="0" smtClean="0"/>
              <a:t>ĆWICZENIA ODDECHOWE</a:t>
            </a:r>
            <a:endParaRPr lang="pl-PL" dirty="0"/>
          </a:p>
        </p:txBody>
      </p:sp>
      <p:pic>
        <p:nvPicPr>
          <p:cNvPr id="1030" name="Picture 6" descr="Logopedia – Szkoła Podstawowa w Chotomowi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776" y="4002726"/>
            <a:ext cx="6100447" cy="2335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Podtytuł 2"/>
          <p:cNvSpPr txBox="1">
            <a:spLocks/>
          </p:cNvSpPr>
          <p:nvPr/>
        </p:nvSpPr>
        <p:spPr>
          <a:xfrm>
            <a:off x="857249" y="6755953"/>
            <a:ext cx="5143500" cy="29435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 smtClean="0"/>
              <a:t>LOGOPEDA TERESA KLIMEK</a:t>
            </a:r>
            <a:endParaRPr lang="pl-PL" dirty="0"/>
          </a:p>
        </p:txBody>
      </p:sp>
      <p:sp>
        <p:nvSpPr>
          <p:cNvPr id="5" name="Prostokąt 4"/>
          <p:cNvSpPr/>
          <p:nvPr/>
        </p:nvSpPr>
        <p:spPr>
          <a:xfrm>
            <a:off x="0" y="1591206"/>
            <a:ext cx="6858000" cy="57751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-1" y="7454595"/>
            <a:ext cx="6858000" cy="57751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676906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 fontAlgn="base"/>
            <a:r>
              <a:rPr lang="pl-PL" sz="1800" b="1" dirty="0">
                <a:solidFill>
                  <a:srgbClr val="000000"/>
                </a:solidFill>
                <a:latin typeface="inherit"/>
              </a:rPr>
              <a:t>1. Dmuchanie baniek mydlanych w konfiguracji:</a:t>
            </a:r>
            <a:r>
              <a:rPr lang="pl-PL" sz="1800" dirty="0">
                <a:solidFill>
                  <a:srgbClr val="000000"/>
                </a:solidFill>
                <a:latin typeface="Playfair Display"/>
              </a:rPr>
              <a:t/>
            </a:r>
            <a:br>
              <a:rPr lang="pl-PL" sz="1800" dirty="0">
                <a:solidFill>
                  <a:srgbClr val="000000"/>
                </a:solidFill>
                <a:latin typeface="Playfair Display"/>
              </a:rPr>
            </a:br>
            <a:r>
              <a:rPr lang="pl-PL" sz="1800" dirty="0" smtClean="0">
                <a:solidFill>
                  <a:srgbClr val="000000"/>
                </a:solidFill>
                <a:latin typeface="Playfair Display"/>
              </a:rPr>
              <a:t/>
            </a:r>
            <a:br>
              <a:rPr lang="pl-PL" sz="1800" dirty="0" smtClean="0">
                <a:solidFill>
                  <a:srgbClr val="000000"/>
                </a:solidFill>
                <a:latin typeface="Playfair Display"/>
              </a:rPr>
            </a:br>
            <a:r>
              <a:rPr lang="pl-PL" sz="1800" dirty="0" smtClean="0">
                <a:solidFill>
                  <a:srgbClr val="333333"/>
                </a:solidFill>
                <a:latin typeface="Raleway"/>
              </a:rPr>
              <a:t>długo- </a:t>
            </a:r>
            <a:r>
              <a:rPr lang="pl-PL" sz="1800" dirty="0">
                <a:solidFill>
                  <a:srgbClr val="333333"/>
                </a:solidFill>
                <a:latin typeface="Raleway"/>
              </a:rPr>
              <a:t>krótko- długo</a:t>
            </a:r>
            <a:br>
              <a:rPr lang="pl-PL" sz="1800" dirty="0">
                <a:solidFill>
                  <a:srgbClr val="333333"/>
                </a:solidFill>
                <a:latin typeface="Raleway"/>
              </a:rPr>
            </a:br>
            <a:r>
              <a:rPr lang="pl-PL" sz="1800" dirty="0">
                <a:solidFill>
                  <a:srgbClr val="333333"/>
                </a:solidFill>
                <a:latin typeface="Raleway"/>
              </a:rPr>
              <a:t>słabo- mocno- bardzo </a:t>
            </a:r>
            <a:r>
              <a:rPr lang="pl-PL" sz="1800" dirty="0" smtClean="0">
                <a:solidFill>
                  <a:srgbClr val="333333"/>
                </a:solidFill>
                <a:latin typeface="Raleway"/>
              </a:rPr>
              <a:t>mocno</a:t>
            </a:r>
            <a:br>
              <a:rPr lang="pl-PL" sz="1800" dirty="0" smtClean="0">
                <a:solidFill>
                  <a:srgbClr val="333333"/>
                </a:solidFill>
                <a:latin typeface="Raleway"/>
              </a:rPr>
            </a:br>
            <a:r>
              <a:rPr lang="pl-PL" sz="1800" dirty="0">
                <a:solidFill>
                  <a:srgbClr val="333333"/>
                </a:solidFill>
                <a:latin typeface="Raleway"/>
              </a:rPr>
              <a:t/>
            </a:r>
            <a:br>
              <a:rPr lang="pl-PL" sz="1800" dirty="0">
                <a:solidFill>
                  <a:srgbClr val="333333"/>
                </a:solidFill>
                <a:latin typeface="Raleway"/>
              </a:rPr>
            </a:br>
            <a:r>
              <a:rPr lang="pl-PL" sz="1800" u="sng" dirty="0">
                <a:solidFill>
                  <a:srgbClr val="333333"/>
                </a:solidFill>
                <a:latin typeface="Raleway"/>
              </a:rPr>
              <a:t>Tak, żeby dziecko mogło zobaczyć siłę wydechu</a:t>
            </a:r>
            <a:r>
              <a:rPr lang="pl-PL" sz="1800" dirty="0">
                <a:solidFill>
                  <a:srgbClr val="333333"/>
                </a:solidFill>
                <a:latin typeface="Raleway"/>
              </a:rPr>
              <a:t/>
            </a:r>
            <a:br>
              <a:rPr lang="pl-PL" sz="1800" dirty="0">
                <a:solidFill>
                  <a:srgbClr val="333333"/>
                </a:solidFill>
                <a:latin typeface="Raleway"/>
              </a:rPr>
            </a:br>
            <a:endParaRPr lang="pl-PL" sz="1800" dirty="0"/>
          </a:p>
        </p:txBody>
      </p:sp>
      <p:pic>
        <p:nvPicPr>
          <p:cNvPr id="2050" name="Picture 2" descr="ĆWICZENIA ODDECHOWE DLA DZIECI - TOP 10-Blog Lund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430" y="2555067"/>
            <a:ext cx="6085139" cy="3970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ytuł 1"/>
          <p:cNvSpPr txBox="1">
            <a:spLocks/>
          </p:cNvSpPr>
          <p:nvPr/>
        </p:nvSpPr>
        <p:spPr>
          <a:xfrm>
            <a:off x="471486" y="6525879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base"/>
            <a:r>
              <a:rPr lang="pl-PL" sz="1800" b="1" dirty="0">
                <a:solidFill>
                  <a:srgbClr val="000000"/>
                </a:solidFill>
                <a:latin typeface="inherit"/>
              </a:rPr>
              <a:t>2. Wąchanie </a:t>
            </a:r>
            <a:r>
              <a:rPr lang="pl-PL" sz="1800" b="1" dirty="0" smtClean="0">
                <a:solidFill>
                  <a:srgbClr val="000000"/>
                </a:solidFill>
                <a:latin typeface="inherit"/>
              </a:rPr>
              <a:t>kwiatów </a:t>
            </a:r>
            <a:r>
              <a:rPr lang="pl-PL" sz="1800" b="1" dirty="0" smtClean="0">
                <a:solidFill>
                  <a:srgbClr val="333333"/>
                </a:solidFill>
                <a:latin typeface="inherit"/>
              </a:rPr>
              <a:t>kolorowych </a:t>
            </a:r>
            <a:r>
              <a:rPr lang="pl-PL" sz="1800" b="1" dirty="0">
                <a:solidFill>
                  <a:srgbClr val="333333"/>
                </a:solidFill>
                <a:latin typeface="inherit"/>
              </a:rPr>
              <a:t>mydełek i pustych opakowań po perfumach</a:t>
            </a:r>
            <a:r>
              <a:rPr lang="pl-PL" sz="1800" dirty="0">
                <a:solidFill>
                  <a:srgbClr val="333333"/>
                </a:solidFill>
                <a:latin typeface="Raleway"/>
              </a:rPr>
              <a:t>. </a:t>
            </a:r>
            <a:endParaRPr lang="pl-PL" sz="1800" dirty="0" smtClean="0">
              <a:solidFill>
                <a:srgbClr val="333333"/>
              </a:solidFill>
              <a:latin typeface="Raleway"/>
            </a:endParaRPr>
          </a:p>
          <a:p>
            <a:pPr algn="ctr" fontAlgn="base"/>
            <a:r>
              <a:rPr lang="pl-PL" sz="1800" dirty="0" smtClean="0">
                <a:solidFill>
                  <a:srgbClr val="333333"/>
                </a:solidFill>
                <a:latin typeface="Raleway"/>
              </a:rPr>
              <a:t>Przygotowujemy </a:t>
            </a:r>
            <a:r>
              <a:rPr lang="pl-PL" sz="1800" dirty="0">
                <a:solidFill>
                  <a:srgbClr val="333333"/>
                </a:solidFill>
                <a:latin typeface="Raleway"/>
              </a:rPr>
              <a:t>kilka pustych butelek po miniaturkach perfum i dajemy je Dziecku do zabawy.</a:t>
            </a:r>
          </a:p>
        </p:txBody>
      </p:sp>
      <p:pic>
        <p:nvPicPr>
          <p:cNvPr id="2052" name="Picture 4" descr="Dziewczyna Wącha Dzikich Kwiaty W łące | Darmowe Zdjęci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861" y="8431832"/>
            <a:ext cx="5962650" cy="3352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47368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 fontAlgn="base"/>
            <a:r>
              <a:rPr lang="pl-PL" sz="1800" b="1" dirty="0" smtClean="0">
                <a:solidFill>
                  <a:srgbClr val="000000"/>
                </a:solidFill>
                <a:latin typeface="inherit"/>
              </a:rPr>
              <a:t>3. Zawody </a:t>
            </a:r>
            <a:r>
              <a:rPr lang="pl-PL" sz="1800" b="1" dirty="0">
                <a:solidFill>
                  <a:srgbClr val="000000"/>
                </a:solidFill>
                <a:latin typeface="inherit"/>
              </a:rPr>
              <a:t>statków</a:t>
            </a:r>
            <a:r>
              <a:rPr lang="pl-PL" sz="1800" dirty="0">
                <a:solidFill>
                  <a:srgbClr val="000000"/>
                </a:solidFill>
                <a:latin typeface="Playfair Display"/>
              </a:rPr>
              <a:t/>
            </a:r>
            <a:br>
              <a:rPr lang="pl-PL" sz="1800" dirty="0">
                <a:solidFill>
                  <a:srgbClr val="000000"/>
                </a:solidFill>
                <a:latin typeface="Playfair Display"/>
              </a:rPr>
            </a:br>
            <a:r>
              <a:rPr lang="pl-PL" sz="1800" dirty="0">
                <a:solidFill>
                  <a:srgbClr val="333333"/>
                </a:solidFill>
                <a:latin typeface="Raleway"/>
              </a:rPr>
              <a:t>Z papieru lub kory możemy zrobić maleńkie stateczki, którymi możemy się bawić np. w wannie lub przy stole.</a:t>
            </a:r>
            <a:br>
              <a:rPr lang="pl-PL" sz="1800" dirty="0">
                <a:solidFill>
                  <a:srgbClr val="333333"/>
                </a:solidFill>
                <a:latin typeface="Raleway"/>
              </a:rPr>
            </a:br>
            <a:r>
              <a:rPr lang="pl-PL" sz="1800" dirty="0">
                <a:solidFill>
                  <a:srgbClr val="333333"/>
                </a:solidFill>
                <a:latin typeface="Raleway"/>
              </a:rPr>
              <a:t/>
            </a:r>
            <a:br>
              <a:rPr lang="pl-PL" sz="1800" dirty="0">
                <a:solidFill>
                  <a:srgbClr val="333333"/>
                </a:solidFill>
                <a:latin typeface="Raleway"/>
              </a:rPr>
            </a:br>
            <a:endParaRPr lang="pl-PL" sz="1800" dirty="0"/>
          </a:p>
        </p:txBody>
      </p:sp>
      <p:sp>
        <p:nvSpPr>
          <p:cNvPr id="5" name="Tytuł 1"/>
          <p:cNvSpPr txBox="1">
            <a:spLocks/>
          </p:cNvSpPr>
          <p:nvPr/>
        </p:nvSpPr>
        <p:spPr>
          <a:xfrm>
            <a:off x="471486" y="6525879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base"/>
            <a:r>
              <a:rPr lang="pl-PL" sz="1800" b="1" dirty="0">
                <a:solidFill>
                  <a:srgbClr val="000000"/>
                </a:solidFill>
                <a:latin typeface="inherit"/>
              </a:rPr>
              <a:t>4. Dmuchanie na zawieszone na nitkach małe elementy</a:t>
            </a:r>
            <a:r>
              <a:rPr lang="pl-PL" sz="1800" dirty="0">
                <a:solidFill>
                  <a:srgbClr val="000000"/>
                </a:solidFill>
                <a:latin typeface="Playfair Display"/>
              </a:rPr>
              <a:t>.</a:t>
            </a:r>
          </a:p>
          <a:p>
            <a:pPr algn="ctr" fontAlgn="base"/>
            <a:r>
              <a:rPr lang="pl-PL" sz="1800" dirty="0">
                <a:solidFill>
                  <a:srgbClr val="333333"/>
                </a:solidFill>
                <a:latin typeface="Raleway"/>
              </a:rPr>
              <a:t>Również staramy się różnicować siłę wydechu</a:t>
            </a:r>
          </a:p>
          <a:p>
            <a:pPr algn="ctr" fontAlgn="base"/>
            <a:r>
              <a:rPr lang="pl-PL" sz="1800" dirty="0">
                <a:solidFill>
                  <a:srgbClr val="333333"/>
                </a:solidFill>
                <a:latin typeface="Raleway"/>
              </a:rPr>
              <a:t>Przykładowy mobil poniżej.</a:t>
            </a:r>
          </a:p>
        </p:txBody>
      </p:sp>
      <p:pic>
        <p:nvPicPr>
          <p:cNvPr id="3074" name="Picture 2" descr="Statki origami - Joe Mons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748" y="2091489"/>
            <a:ext cx="4762500" cy="500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Logopedia w domu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4336" y="8362045"/>
            <a:ext cx="3579347" cy="3579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39326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 fontAlgn="base"/>
            <a:r>
              <a:rPr lang="pl-PL" sz="1800" b="1" dirty="0">
                <a:latin typeface="Raleway"/>
              </a:rPr>
              <a:t>5. „Kołysanie” misia</a:t>
            </a:r>
            <a:r>
              <a:rPr lang="pl-PL" sz="1800" dirty="0">
                <a:latin typeface="Raleway"/>
              </a:rPr>
              <a:t>.</a:t>
            </a:r>
            <a:br>
              <a:rPr lang="pl-PL" sz="1800" dirty="0">
                <a:latin typeface="Raleway"/>
              </a:rPr>
            </a:br>
            <a:r>
              <a:rPr lang="pl-PL" sz="1800" dirty="0">
                <a:latin typeface="Raleway"/>
              </a:rPr>
              <a:t>Dziecko kładzie się na plecach na płaskiej powierzchni. Na brzuchu kładziemy małą maskotkę. Zadaniem dziecka jest nabranie powietrza do brzuszka (przepony) i wypuszczenie tak aby miś się kołysał.</a:t>
            </a:r>
            <a:br>
              <a:rPr lang="pl-PL" sz="1800" dirty="0">
                <a:latin typeface="Raleway"/>
              </a:rPr>
            </a:br>
            <a:r>
              <a:rPr lang="pl-PL" sz="1800" dirty="0">
                <a:solidFill>
                  <a:srgbClr val="333333"/>
                </a:solidFill>
                <a:latin typeface="Raleway"/>
              </a:rPr>
              <a:t/>
            </a:r>
            <a:br>
              <a:rPr lang="pl-PL" sz="1800" dirty="0">
                <a:solidFill>
                  <a:srgbClr val="333333"/>
                </a:solidFill>
                <a:latin typeface="Raleway"/>
              </a:rPr>
            </a:br>
            <a:r>
              <a:rPr lang="pl-PL" sz="1800" dirty="0">
                <a:solidFill>
                  <a:srgbClr val="333333"/>
                </a:solidFill>
                <a:latin typeface="Raleway"/>
              </a:rPr>
              <a:t/>
            </a:r>
            <a:br>
              <a:rPr lang="pl-PL" sz="1800" dirty="0">
                <a:solidFill>
                  <a:srgbClr val="333333"/>
                </a:solidFill>
                <a:latin typeface="Raleway"/>
              </a:rPr>
            </a:br>
            <a:endParaRPr lang="pl-PL" sz="1800" dirty="0">
              <a:latin typeface="Raleway"/>
            </a:endParaRPr>
          </a:p>
        </p:txBody>
      </p:sp>
      <p:sp>
        <p:nvSpPr>
          <p:cNvPr id="5" name="Tytuł 1"/>
          <p:cNvSpPr txBox="1">
            <a:spLocks/>
          </p:cNvSpPr>
          <p:nvPr/>
        </p:nvSpPr>
        <p:spPr>
          <a:xfrm>
            <a:off x="471487" y="4231858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base"/>
            <a:r>
              <a:rPr lang="pl-PL" sz="1800" b="1" dirty="0">
                <a:solidFill>
                  <a:srgbClr val="000000"/>
                </a:solidFill>
                <a:latin typeface="inherit"/>
              </a:rPr>
              <a:t>6. Dmuchanie na pocięte paski papieru tak aby tańczyły.</a:t>
            </a:r>
          </a:p>
          <a:p>
            <a:pPr algn="ctr" fontAlgn="base"/>
            <a:r>
              <a:rPr lang="pl-PL" sz="1800" b="1" dirty="0">
                <a:solidFill>
                  <a:srgbClr val="000000"/>
                </a:solidFill>
                <a:latin typeface="inherit"/>
              </a:rPr>
              <a:t>7. Dmuchanie na wiatraczki, w gwizdki, trąbki</a:t>
            </a:r>
            <a:r>
              <a:rPr lang="pl-PL" sz="1800" b="1" dirty="0" smtClean="0">
                <a:solidFill>
                  <a:srgbClr val="000000"/>
                </a:solidFill>
                <a:latin typeface="inherit"/>
              </a:rPr>
              <a:t>.</a:t>
            </a:r>
          </a:p>
          <a:p>
            <a:pPr algn="ctr" fontAlgn="base"/>
            <a:endParaRPr lang="pl-PL" sz="1800" b="1" dirty="0">
              <a:solidFill>
                <a:srgbClr val="000000"/>
              </a:solidFill>
              <a:latin typeface="inherit"/>
            </a:endParaRPr>
          </a:p>
          <a:p>
            <a:pPr algn="ctr" fontAlgn="base"/>
            <a:endParaRPr lang="pl-PL" sz="1800" b="1" dirty="0" smtClean="0">
              <a:solidFill>
                <a:srgbClr val="000000"/>
              </a:solidFill>
              <a:latin typeface="inherit"/>
            </a:endParaRPr>
          </a:p>
          <a:p>
            <a:pPr algn="ctr" fontAlgn="base"/>
            <a:endParaRPr lang="pl-PL" sz="1800" b="1" dirty="0">
              <a:solidFill>
                <a:srgbClr val="000000"/>
              </a:solidFill>
              <a:latin typeface="inherit"/>
            </a:endParaRPr>
          </a:p>
          <a:p>
            <a:pPr algn="ctr" fontAlgn="base"/>
            <a:endParaRPr lang="pl-PL" sz="1800" b="1" dirty="0" smtClean="0">
              <a:solidFill>
                <a:srgbClr val="000000"/>
              </a:solidFill>
              <a:latin typeface="inherit"/>
            </a:endParaRPr>
          </a:p>
          <a:p>
            <a:pPr algn="ctr" fontAlgn="base"/>
            <a:endParaRPr lang="pl-PL" sz="1800" b="1" dirty="0">
              <a:solidFill>
                <a:srgbClr val="000000"/>
              </a:solidFill>
              <a:latin typeface="inherit"/>
            </a:endParaRPr>
          </a:p>
          <a:p>
            <a:pPr algn="ctr" fontAlgn="base"/>
            <a:endParaRPr lang="pl-PL" sz="1800" b="1" dirty="0" smtClean="0">
              <a:solidFill>
                <a:srgbClr val="000000"/>
              </a:solidFill>
              <a:latin typeface="inherit"/>
            </a:endParaRPr>
          </a:p>
          <a:p>
            <a:pPr algn="ctr" fontAlgn="base"/>
            <a:endParaRPr lang="pl-PL" sz="1800" b="1" dirty="0">
              <a:solidFill>
                <a:srgbClr val="000000"/>
              </a:solidFill>
              <a:latin typeface="inherit"/>
            </a:endParaRPr>
          </a:p>
          <a:p>
            <a:pPr algn="ctr" fontAlgn="base"/>
            <a:endParaRPr lang="pl-PL" sz="1800" b="1" dirty="0" smtClean="0">
              <a:solidFill>
                <a:srgbClr val="000000"/>
              </a:solidFill>
              <a:latin typeface="inherit"/>
            </a:endParaRPr>
          </a:p>
          <a:p>
            <a:pPr algn="ctr" fontAlgn="base"/>
            <a:endParaRPr lang="pl-PL" sz="1800" b="1" dirty="0">
              <a:solidFill>
                <a:srgbClr val="000000"/>
              </a:solidFill>
              <a:latin typeface="inherit"/>
            </a:endParaRPr>
          </a:p>
          <a:p>
            <a:pPr algn="ctr" fontAlgn="base"/>
            <a:endParaRPr lang="pl-PL" sz="1800" b="1" dirty="0" smtClean="0">
              <a:solidFill>
                <a:srgbClr val="000000"/>
              </a:solidFill>
              <a:latin typeface="inherit"/>
            </a:endParaRPr>
          </a:p>
          <a:p>
            <a:pPr algn="ctr" fontAlgn="base"/>
            <a:endParaRPr lang="pl-PL" sz="1800" b="1" dirty="0">
              <a:solidFill>
                <a:srgbClr val="000000"/>
              </a:solidFill>
              <a:latin typeface="inherit"/>
            </a:endParaRPr>
          </a:p>
          <a:p>
            <a:pPr algn="ctr" fontAlgn="base"/>
            <a:endParaRPr lang="pl-PL" sz="1800" b="1" dirty="0" smtClean="0">
              <a:solidFill>
                <a:srgbClr val="000000"/>
              </a:solidFill>
              <a:latin typeface="inherit"/>
            </a:endParaRPr>
          </a:p>
          <a:p>
            <a:pPr algn="ctr" fontAlgn="base"/>
            <a:endParaRPr lang="pl-PL" sz="1800" b="1" dirty="0">
              <a:solidFill>
                <a:srgbClr val="000000"/>
              </a:solidFill>
              <a:latin typeface="inherit"/>
            </a:endParaRPr>
          </a:p>
          <a:p>
            <a:pPr algn="ctr" fontAlgn="base"/>
            <a:endParaRPr lang="pl-PL" sz="1800" b="1" dirty="0" smtClean="0">
              <a:solidFill>
                <a:srgbClr val="000000"/>
              </a:solidFill>
              <a:latin typeface="inherit"/>
            </a:endParaRPr>
          </a:p>
          <a:p>
            <a:pPr algn="ctr" fontAlgn="base"/>
            <a:endParaRPr lang="pl-PL" sz="1800" b="1" dirty="0">
              <a:solidFill>
                <a:srgbClr val="000000"/>
              </a:solidFill>
              <a:latin typeface="inherit"/>
            </a:endParaRPr>
          </a:p>
          <a:p>
            <a:pPr algn="ctr" fontAlgn="base"/>
            <a:endParaRPr lang="pl-PL" sz="1800" b="1" dirty="0" smtClean="0">
              <a:solidFill>
                <a:srgbClr val="000000"/>
              </a:solidFill>
              <a:latin typeface="inherit"/>
            </a:endParaRPr>
          </a:p>
          <a:p>
            <a:pPr algn="ctr" fontAlgn="base"/>
            <a:endParaRPr lang="pl-PL" sz="1800" b="1" dirty="0">
              <a:solidFill>
                <a:srgbClr val="000000"/>
              </a:solidFill>
              <a:latin typeface="inherit"/>
            </a:endParaRPr>
          </a:p>
          <a:p>
            <a:pPr algn="ctr" fontAlgn="base"/>
            <a:endParaRPr lang="pl-PL" sz="1800" b="1" dirty="0">
              <a:solidFill>
                <a:srgbClr val="000000"/>
              </a:solidFill>
              <a:latin typeface="inherit"/>
            </a:endParaRPr>
          </a:p>
          <a:p>
            <a:pPr algn="ctr" fontAlgn="base"/>
            <a:r>
              <a:rPr lang="pl-PL" sz="1800" b="1" dirty="0">
                <a:solidFill>
                  <a:srgbClr val="000000"/>
                </a:solidFill>
                <a:latin typeface="inherit"/>
              </a:rPr>
              <a:t>8. Wyścigi styropianowych, piankowych kulek z użyciem słomki lub </a:t>
            </a:r>
            <a:r>
              <a:rPr lang="pl-PL" sz="1800" b="1" dirty="0" smtClean="0">
                <a:solidFill>
                  <a:srgbClr val="000000"/>
                </a:solidFill>
                <a:latin typeface="inherit"/>
              </a:rPr>
              <a:t>bez</a:t>
            </a:r>
          </a:p>
          <a:p>
            <a:pPr algn="ctr" fontAlgn="base"/>
            <a:endParaRPr lang="pl-PL" sz="1800" b="1" dirty="0">
              <a:solidFill>
                <a:srgbClr val="000000"/>
              </a:solidFill>
              <a:latin typeface="inherit"/>
            </a:endParaRPr>
          </a:p>
          <a:p>
            <a:pPr algn="ctr" fontAlgn="base"/>
            <a:r>
              <a:rPr lang="pl-PL" sz="1800" b="1" dirty="0">
                <a:solidFill>
                  <a:srgbClr val="000000"/>
                </a:solidFill>
                <a:latin typeface="inherit"/>
              </a:rPr>
              <a:t>9. Dmuchanie na świecę tak aby nie zgasić płomienia</a:t>
            </a:r>
          </a:p>
        </p:txBody>
      </p:sp>
      <p:pic>
        <p:nvPicPr>
          <p:cNvPr id="4098" name="Picture 2" descr="Wiatraczek - 1 szt. - Educ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1239" y="3453500"/>
            <a:ext cx="3733363" cy="3733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10 kroków do udanych zdjęć z domowej imprezy - Swiatobrazu.p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7325" y="8690589"/>
            <a:ext cx="4397291" cy="3297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811129"/>
      </p:ext>
    </p:extLst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</TotalTime>
  <Words>116</Words>
  <Application>Microsoft Office PowerPoint</Application>
  <PresentationFormat>Panoramiczny</PresentationFormat>
  <Paragraphs>34</Paragraphs>
  <Slides>4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6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4</vt:i4>
      </vt:variant>
    </vt:vector>
  </HeadingPairs>
  <TitlesOfParts>
    <vt:vector size="11" baseType="lpstr">
      <vt:lpstr>Arial</vt:lpstr>
      <vt:lpstr>Calibri</vt:lpstr>
      <vt:lpstr>Calibri Light</vt:lpstr>
      <vt:lpstr>inherit</vt:lpstr>
      <vt:lpstr>Playfair Display</vt:lpstr>
      <vt:lpstr>Raleway</vt:lpstr>
      <vt:lpstr>Motyw pakietu Office</vt:lpstr>
      <vt:lpstr>ZDALNA LOGOPEDIA</vt:lpstr>
      <vt:lpstr>1. Dmuchanie baniek mydlanych w konfiguracji:  długo- krótko- długo słabo- mocno- bardzo mocno  Tak, żeby dziecko mogło zobaczyć siłę wydechu </vt:lpstr>
      <vt:lpstr>3. Zawody statków Z papieru lub kory możemy zrobić maleńkie stateczki, którymi możemy się bawić np. w wannie lub przy stole.  </vt:lpstr>
      <vt:lpstr>5. „Kołysanie” misia. Dziecko kładzie się na plecach na płaskiej powierzchni. Na brzuchu kładziemy małą maskotkę. Zadaniem dziecka jest nabranie powietrza do brzuszka (przepony) i wypuszczenie tak aby miś się kołysał. 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ZDALNA LOGOPEDIA</dc:title>
  <dc:creator>Uczeń</dc:creator>
  <cp:lastModifiedBy>Uczeń</cp:lastModifiedBy>
  <cp:revision>3</cp:revision>
  <dcterms:created xsi:type="dcterms:W3CDTF">2020-04-17T20:46:54Z</dcterms:created>
  <dcterms:modified xsi:type="dcterms:W3CDTF">2020-04-17T21:12:44Z</dcterms:modified>
</cp:coreProperties>
</file>